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6" r:id="rId2"/>
    <p:sldId id="266" r:id="rId3"/>
    <p:sldId id="268" r:id="rId4"/>
    <p:sldId id="295" r:id="rId5"/>
    <p:sldId id="258" r:id="rId6"/>
    <p:sldId id="269" r:id="rId7"/>
    <p:sldId id="270" r:id="rId8"/>
    <p:sldId id="273" r:id="rId9"/>
    <p:sldId id="271" r:id="rId10"/>
    <p:sldId id="272" r:id="rId11"/>
    <p:sldId id="274" r:id="rId12"/>
    <p:sldId id="289" r:id="rId13"/>
    <p:sldId id="290" r:id="rId14"/>
    <p:sldId id="297" r:id="rId15"/>
    <p:sldId id="294" r:id="rId16"/>
    <p:sldId id="291" r:id="rId17"/>
    <p:sldId id="296" r:id="rId18"/>
    <p:sldId id="262" r:id="rId19"/>
    <p:sldId id="279" r:id="rId20"/>
    <p:sldId id="280" r:id="rId21"/>
    <p:sldId id="281" r:id="rId22"/>
    <p:sldId id="298" r:id="rId23"/>
    <p:sldId id="299" r:id="rId24"/>
    <p:sldId id="300" r:id="rId25"/>
    <p:sldId id="301" r:id="rId26"/>
    <p:sldId id="276" r:id="rId27"/>
    <p:sldId id="283" r:id="rId28"/>
    <p:sldId id="284" r:id="rId29"/>
    <p:sldId id="285" r:id="rId30"/>
    <p:sldId id="302" r:id="rId31"/>
    <p:sldId id="303" r:id="rId32"/>
    <p:sldId id="278" r:id="rId33"/>
    <p:sldId id="286" r:id="rId34"/>
    <p:sldId id="287" r:id="rId35"/>
    <p:sldId id="304" r:id="rId36"/>
    <p:sldId id="305" r:id="rId37"/>
    <p:sldId id="306" r:id="rId38"/>
    <p:sldId id="277" r:id="rId39"/>
    <p:sldId id="288" r:id="rId40"/>
    <p:sldId id="292" r:id="rId41"/>
    <p:sldId id="307" r:id="rId42"/>
    <p:sldId id="308" r:id="rId43"/>
    <p:sldId id="309" r:id="rId44"/>
    <p:sldId id="264" r:id="rId45"/>
    <p:sldId id="293" r:id="rId46"/>
    <p:sldId id="310" r:id="rId47"/>
    <p:sldId id="311" r:id="rId48"/>
    <p:sldId id="312" r:id="rId49"/>
    <p:sldId id="265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69"/>
    <p:restoredTop sz="94635"/>
  </p:normalViewPr>
  <p:slideViewPr>
    <p:cSldViewPr snapToGrid="0" snapToObjects="1">
      <p:cViewPr varScale="1">
        <p:scale>
          <a:sx n="88" d="100"/>
          <a:sy n="88" d="100"/>
        </p:scale>
        <p:origin x="184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13F3EC-66BA-C745-A9EE-DDF3DAD0C496}" type="datetimeFigureOut">
              <a:rPr lang="en-US" smtClean="0"/>
              <a:t>5/4/18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3D9FE-AD6E-C84D-9C8D-D0E36FD37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2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557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PHI and PII concerns require encryption at rest for all data</a:t>
            </a:r>
          </a:p>
          <a:p>
            <a:r>
              <a:rPr lang="en-US" dirty="0" smtClean="0"/>
              <a:t>Regular backups with simple, robust, proven methods for rolling back to a previous version</a:t>
            </a:r>
          </a:p>
          <a:p>
            <a:r>
              <a:rPr lang="en-US" dirty="0" smtClean="0"/>
              <a:t>Allow for changes in database size so that future needs can be handled without significant work or major migration effort</a:t>
            </a:r>
          </a:p>
          <a:p>
            <a:r>
              <a:rPr lang="en-US" dirty="0" smtClean="0"/>
              <a:t>Provide a robust tool for storing complex data structures in a manner which will allow fast and efficient transfers of data into and out of the instance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86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VPN Server</a:t>
            </a:r>
          </a:p>
          <a:p>
            <a:r>
              <a:rPr lang="en-US" dirty="0" smtClean="0"/>
              <a:t>Streamlined VPC Scheme</a:t>
            </a:r>
          </a:p>
          <a:p>
            <a:r>
              <a:rPr lang="en-US" dirty="0" smtClean="0"/>
              <a:t>Scaling</a:t>
            </a:r>
            <a:r>
              <a:rPr lang="en-US" baseline="0" dirty="0" smtClean="0"/>
              <a:t> rules for 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10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 9s of durability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example, if you store 10 million objects with Amazon S3, you can on average expect to incur a loss of a single object once every 10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thousand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years.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548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VPN Server</a:t>
            </a:r>
          </a:p>
          <a:p>
            <a:r>
              <a:rPr lang="en-US" dirty="0" smtClean="0"/>
              <a:t>Streamlined VPC Scheme</a:t>
            </a:r>
          </a:p>
          <a:p>
            <a:r>
              <a:rPr lang="en-US" dirty="0" smtClean="0"/>
              <a:t>Scaling</a:t>
            </a:r>
            <a:r>
              <a:rPr lang="en-US" baseline="0" dirty="0" smtClean="0"/>
              <a:t> rules for 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155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CloudFront</a:t>
            </a:r>
            <a:r>
              <a:rPr lang="en-US" baseline="0" dirty="0" smtClean="0"/>
              <a:t> instead of EB</a:t>
            </a:r>
          </a:p>
          <a:p>
            <a:r>
              <a:rPr lang="en-US" baseline="0" dirty="0" smtClean="0"/>
              <a:t>Start out with Gen Support VPC</a:t>
            </a:r>
          </a:p>
          <a:p>
            <a:r>
              <a:rPr lang="en-US" baseline="0" dirty="0" smtClean="0"/>
              <a:t>Documentation, or pairing, is critical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013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 Infrastructure </a:t>
            </a:r>
            <a:r>
              <a:rPr lang="mr-IN" dirty="0" smtClean="0"/>
              <a:t>–</a:t>
            </a:r>
            <a:r>
              <a:rPr lang="en-US" dirty="0" smtClean="0"/>
              <a:t> TeamCity &amp; VPN into Gen Support VPC</a:t>
            </a:r>
          </a:p>
          <a:p>
            <a:r>
              <a:rPr lang="en-US" dirty="0" smtClean="0"/>
              <a:t>Minimize</a:t>
            </a:r>
            <a:r>
              <a:rPr lang="en-US" baseline="0" dirty="0" smtClean="0"/>
              <a:t> Spend </a:t>
            </a:r>
            <a:r>
              <a:rPr lang="mr-IN" baseline="0" dirty="0" smtClean="0"/>
              <a:t>–</a:t>
            </a:r>
            <a:r>
              <a:rPr lang="en-US" baseline="0" dirty="0" smtClean="0"/>
              <a:t> Storage types in S3 (Standard, Standard-Infrequent Access, Glacier, &amp; new Standard-Single AZ)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32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Client’s monthly bill for April was over $22K</a:t>
            </a:r>
          </a:p>
          <a:p>
            <a:r>
              <a:rPr lang="en-US" dirty="0" smtClean="0"/>
              <a:t>Savings of $7K would be a more than 30% drop in</a:t>
            </a:r>
            <a:r>
              <a:rPr lang="en-US" baseline="0" dirty="0" smtClean="0"/>
              <a:t> monthly cost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48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 CareStar</a:t>
            </a:r>
            <a:r>
              <a:rPr lang="en-US" baseline="0" dirty="0" smtClean="0"/>
              <a:t> Information Systems &amp; Ohio Homecare Waiver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7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 “current state” of the system when we took 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59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Currently:</a:t>
            </a:r>
          </a:p>
          <a:p>
            <a:r>
              <a:rPr lang="en-US" dirty="0" smtClean="0"/>
              <a:t>54 AZs</a:t>
            </a:r>
          </a:p>
          <a:p>
            <a:r>
              <a:rPr lang="en-US" dirty="0" smtClean="0"/>
              <a:t>19 Regions</a:t>
            </a:r>
          </a:p>
          <a:p>
            <a:endParaRPr lang="en-US" dirty="0" smtClean="0"/>
          </a:p>
          <a:p>
            <a:r>
              <a:rPr lang="en-US" dirty="0" smtClean="0"/>
              <a:t>Announced:</a:t>
            </a:r>
          </a:p>
          <a:p>
            <a:r>
              <a:rPr lang="en-US" dirty="0" smtClean="0"/>
              <a:t>+12 AZs</a:t>
            </a:r>
          </a:p>
          <a:p>
            <a:r>
              <a:rPr lang="en-US" dirty="0" smtClean="0"/>
              <a:t>+4 Regions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942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36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AWS AZ “ids” are not static, but are randomly</a:t>
            </a:r>
            <a:r>
              <a:rPr lang="en-US" baseline="0" dirty="0" smtClean="0"/>
              <a:t> assigned per account.  And, different accounts may have access to different ones.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For example: New customers can access two EC2 Availability Zones in US West (Northern California), despite the fact that there are actually 3 AZs in that Region.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44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VPN Server</a:t>
            </a:r>
          </a:p>
          <a:p>
            <a:r>
              <a:rPr lang="en-US" dirty="0" smtClean="0"/>
              <a:t>Streamlined VPC Scheme</a:t>
            </a:r>
          </a:p>
          <a:p>
            <a:r>
              <a:rPr lang="en-US" dirty="0" smtClean="0"/>
              <a:t>Scaling</a:t>
            </a:r>
            <a:r>
              <a:rPr lang="en-US" baseline="0" dirty="0" smtClean="0"/>
              <a:t> rules for 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939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for scaling, with servers being added &amp; removed from load balanced pool as necessary based on usage</a:t>
            </a:r>
          </a:p>
          <a:p>
            <a:r>
              <a:rPr lang="en-US" dirty="0" smtClean="0"/>
              <a:t>Easy way to deploy code changes in a rolling manner so that there is no noticeable down-time for end users during a deployment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01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VPN Server</a:t>
            </a:r>
          </a:p>
          <a:p>
            <a:r>
              <a:rPr lang="en-US" dirty="0" smtClean="0"/>
              <a:t>Streamlined VPC Scheme</a:t>
            </a:r>
          </a:p>
          <a:p>
            <a:r>
              <a:rPr lang="en-US" dirty="0" smtClean="0"/>
              <a:t>Scaling</a:t>
            </a:r>
            <a:r>
              <a:rPr lang="en-US" baseline="0" dirty="0" smtClean="0"/>
              <a:t> rules for 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D9FE-AD6E-C84D-9C8D-D0E36FD372F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12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980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1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29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683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31850" y="4562475"/>
            <a:ext cx="10515600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48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944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467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27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336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243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4BD20-19A6-E24B-9175-FA60FD101EBB}" type="datetimeFigureOut">
              <a:rPr lang="en-US" smtClean="0"/>
              <a:t>5/4/18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B5A9-D73A-864C-B069-D9B312D0E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57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-27432"/>
            <a:ext cx="12192000" cy="69033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4C04BD20-19A6-E24B-9175-FA60FD101EBB}" type="datetimeFigureOut">
              <a:rPr lang="en-US" smtClean="0"/>
              <a:pPr/>
              <a:t>5/4/18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AB0B5A9-D73A-864C-B069-D9B312D0E4A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6" t="72318" r="61957" b="23733"/>
          <a:stretch/>
        </p:blipFill>
        <p:spPr>
          <a:xfrm>
            <a:off x="198769" y="6261327"/>
            <a:ext cx="3093057" cy="519537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8473283" y="6364033"/>
            <a:ext cx="3240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i="0" dirty="0" err="1" smtClean="0">
                <a:solidFill>
                  <a:schemeClr val="bg1">
                    <a:lumMod val="50000"/>
                  </a:schemeClr>
                </a:solidFill>
                <a:latin typeface="Gilroy" charset="0"/>
                <a:ea typeface="Gilroy" charset="0"/>
                <a:cs typeface="Gilroy" charset="0"/>
              </a:rPr>
              <a:t>wearesmartdata.com</a:t>
            </a:r>
            <a:endParaRPr lang="en-US" sz="2400" b="1" i="0" dirty="0">
              <a:solidFill>
                <a:schemeClr val="bg1">
                  <a:lumMod val="50000"/>
                </a:schemeClr>
              </a:solidFill>
              <a:latin typeface="Gilroy" charset="0"/>
              <a:ea typeface="Gilroy" charset="0"/>
              <a:cs typeface="Gilro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055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Climbing the (Elastic) Beanstalk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312625"/>
          </a:xfrm>
        </p:spPr>
        <p:txBody>
          <a:bodyPr>
            <a:normAutofit/>
          </a:bodyPr>
          <a:lstStyle/>
          <a:p>
            <a:r>
              <a:rPr lang="en-US" i="1" dirty="0" smtClean="0"/>
              <a:t>One developer's journey from Amazon Web Services newbie to system admin of a brand new, HITRUST-Certified application in the AWS cloud.</a:t>
            </a:r>
          </a:p>
          <a:p>
            <a:endParaRPr lang="en-US" dirty="0"/>
          </a:p>
          <a:p>
            <a:r>
              <a:rPr lang="en-US" b="1" dirty="0" smtClean="0"/>
              <a:t>Kris Hatcher</a:t>
            </a:r>
          </a:p>
          <a:p>
            <a:r>
              <a:rPr lang="en-US" dirty="0" smtClean="0"/>
              <a:t>Development Lead @ Smart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692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Infrastructure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Unit Testing framework was in place, but completely unused</a:t>
            </a:r>
          </a:p>
          <a:p>
            <a:r>
              <a:rPr lang="en-US" dirty="0" smtClean="0"/>
              <a:t>No part of deployment was automated</a:t>
            </a:r>
          </a:p>
          <a:p>
            <a:r>
              <a:rPr lang="en-US" dirty="0" smtClean="0"/>
              <a:t>Manually created &amp; deployed AMIs</a:t>
            </a:r>
          </a:p>
          <a:p>
            <a:r>
              <a:rPr lang="en-US" dirty="0" smtClean="0"/>
              <a:t>Manually configured AWS environments, including scaling rules</a:t>
            </a:r>
          </a:p>
          <a:p>
            <a:r>
              <a:rPr lang="en-US" dirty="0" smtClean="0"/>
              <a:t>No standardization of naming, and use of multiple AWS Regions, resulted in an inability to know what resources were in Production use and what were for various testing environments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43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Concerns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handles Personally Identifiable Information (PII) and Protected Health Information (PHI) &amp; must follow guidelines put forth in the Health Insurance Portability and Accountability Act (HIPAA) and Health Information Technology for Economic and Clinical Health (HITECH) Act</a:t>
            </a:r>
          </a:p>
        </p:txBody>
      </p:sp>
    </p:spTree>
    <p:extLst>
      <p:ext uri="{BB962C8B-B14F-4D97-AF65-F5344CB8AC3E}">
        <p14:creationId xmlns:p14="http://schemas.microsoft.com/office/powerpoint/2010/main" val="76282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Web Services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4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4" y="0"/>
            <a:ext cx="120961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579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Regions &amp; Availability Zones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52" t="1735" r="1392" b="3178"/>
          <a:stretch/>
        </p:blipFill>
        <p:spPr>
          <a:xfrm>
            <a:off x="2970836" y="2138756"/>
            <a:ext cx="6250329" cy="334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83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Regions &amp; Availability Zones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2651387"/>
            <a:ext cx="46993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Region = Columbus </a:t>
            </a:r>
            <a:r>
              <a:rPr lang="en-US" sz="2800" i="1" dirty="0" smtClean="0">
                <a:solidFill>
                  <a:schemeClr val="bg1">
                    <a:lumMod val="50000"/>
                  </a:schemeClr>
                </a:solidFill>
              </a:rPr>
              <a:t>(us-east-2)</a:t>
            </a:r>
          </a:p>
          <a:p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AZ 1 = Dublin	</a:t>
            </a:r>
            <a:r>
              <a:rPr lang="en-US" sz="2800" i="1" dirty="0" smtClean="0">
                <a:solidFill>
                  <a:schemeClr val="bg1">
                    <a:lumMod val="50000"/>
                  </a:schemeClr>
                </a:solidFill>
              </a:rPr>
              <a:t>(us-east-2a</a:t>
            </a:r>
            <a:r>
              <a:rPr lang="en-US" sz="2800" i="1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AZ 2 = Hilliard</a:t>
            </a:r>
            <a:r>
              <a:rPr lang="en-US" sz="2800" dirty="0">
                <a:solidFill>
                  <a:schemeClr val="bg1"/>
                </a:solidFill>
              </a:rPr>
              <a:t>	</a:t>
            </a:r>
            <a:r>
              <a:rPr lang="en-US" sz="2800" i="1" dirty="0" smtClean="0">
                <a:solidFill>
                  <a:schemeClr val="bg1">
                    <a:lumMod val="50000"/>
                  </a:schemeClr>
                </a:solidFill>
              </a:rPr>
              <a:t>(us-east-2b</a:t>
            </a:r>
            <a:r>
              <a:rPr lang="en-US" sz="2800" i="1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AZ 3 = New Albany	</a:t>
            </a:r>
            <a:r>
              <a:rPr lang="en-US" sz="2800" i="1" dirty="0" smtClean="0">
                <a:solidFill>
                  <a:schemeClr val="bg1">
                    <a:lumMod val="50000"/>
                  </a:schemeClr>
                </a:solidFill>
              </a:rPr>
              <a:t>(us-east-2c</a:t>
            </a:r>
            <a:r>
              <a:rPr lang="en-US" sz="2800" i="1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053" y="1690688"/>
            <a:ext cx="6026054" cy="4658518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6933234" y="2384384"/>
            <a:ext cx="625033" cy="33566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6342926" y="3572213"/>
            <a:ext cx="625033" cy="33566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/>
          <p:cNvSpPr/>
          <p:nvPr/>
        </p:nvSpPr>
        <p:spPr>
          <a:xfrm>
            <a:off x="11041283" y="2720050"/>
            <a:ext cx="880641" cy="33566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20" r="1"/>
          <a:stretch/>
        </p:blipFill>
        <p:spPr>
          <a:xfrm>
            <a:off x="9806696" y="3228107"/>
            <a:ext cx="419075" cy="31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58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9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8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" presetClass="entr" presetSubtype="8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6" fill="hold">
                          <p:stCondLst>
                            <p:cond delay="indefinite"/>
                          </p:stCondLst>
                          <p:childTnLst>
                            <p:par>
                              <p:cTn id="2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8" presetID="2" presetClass="entr" presetSubtype="8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animBg="1"/>
          <p:bldP spid="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9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6" fill="hold">
                          <p:stCondLst>
                            <p:cond delay="indefinite"/>
                          </p:stCondLst>
                          <p:childTnLst>
                            <p:par>
                              <p:cTn id="2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8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 animBg="1"/>
          <p:bldP spid="7" grpId="0" animBg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Glossary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b="1" dirty="0" smtClean="0"/>
              <a:t>Instance = Server</a:t>
            </a:r>
          </a:p>
          <a:p>
            <a:endParaRPr lang="en-US" dirty="0" smtClean="0"/>
          </a:p>
          <a:p>
            <a:r>
              <a:rPr lang="en-US" dirty="0"/>
              <a:t>AZ = Availability Zone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(datacenter)</a:t>
            </a:r>
          </a:p>
          <a:p>
            <a:r>
              <a:rPr lang="en-US" dirty="0" smtClean="0"/>
              <a:t>VPC = Virtual Private Cloud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(network)</a:t>
            </a:r>
          </a:p>
          <a:p>
            <a:r>
              <a:rPr lang="en-US" dirty="0" smtClean="0"/>
              <a:t>EC2 </a:t>
            </a:r>
            <a:r>
              <a:rPr lang="en-US" dirty="0"/>
              <a:t>= Elastic Cloud Compute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(server)</a:t>
            </a:r>
          </a:p>
          <a:p>
            <a:r>
              <a:rPr lang="en-US" dirty="0"/>
              <a:t>AMI = Amazon Machine Image</a:t>
            </a:r>
          </a:p>
          <a:p>
            <a:r>
              <a:rPr lang="en-US" dirty="0" smtClean="0"/>
              <a:t>RDS = Relational Database Service</a:t>
            </a:r>
          </a:p>
          <a:p>
            <a:r>
              <a:rPr lang="en-US" dirty="0" smtClean="0"/>
              <a:t>S3 = Simple Storage Service</a:t>
            </a:r>
          </a:p>
          <a:p>
            <a:r>
              <a:rPr lang="en-US" dirty="0" smtClean="0"/>
              <a:t>EB = Elastic Beanstalk</a:t>
            </a:r>
          </a:p>
        </p:txBody>
      </p:sp>
    </p:spTree>
    <p:extLst>
      <p:ext uri="{BB962C8B-B14F-4D97-AF65-F5344CB8AC3E}">
        <p14:creationId xmlns:p14="http://schemas.microsoft.com/office/powerpoint/2010/main" val="177274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08" y="-84670"/>
            <a:ext cx="11647184" cy="625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036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Servers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6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Servers - Legacy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en-US" dirty="0" smtClean="0"/>
              <a:t>nvironment hosted on leased servers in shared datacenter.</a:t>
            </a:r>
          </a:p>
          <a:p>
            <a:r>
              <a:rPr lang="en-US" dirty="0" smtClean="0"/>
              <a:t>Physical servers, which require significant time to on-board if new servers are necessary</a:t>
            </a:r>
          </a:p>
          <a:p>
            <a:r>
              <a:rPr lang="en-US" dirty="0" smtClean="0"/>
              <a:t>Inconsistent backups, with minimal paths to restore in case of system failure</a:t>
            </a:r>
          </a:p>
        </p:txBody>
      </p:sp>
    </p:spTree>
    <p:extLst>
      <p:ext uri="{BB962C8B-B14F-4D97-AF65-F5344CB8AC3E}">
        <p14:creationId xmlns:p14="http://schemas.microsoft.com/office/powerpoint/2010/main" val="210835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Name Is </a:t>
            </a:r>
            <a:r>
              <a:rPr lang="en-US" b="1" dirty="0" smtClean="0"/>
              <a:t>Kris Hatcher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Developer </a:t>
            </a:r>
            <a:r>
              <a:rPr lang="en-US" dirty="0" smtClean="0"/>
              <a:t>with over 15 years experience</a:t>
            </a:r>
          </a:p>
          <a:p>
            <a:r>
              <a:rPr lang="en-US" dirty="0" smtClean="0"/>
              <a:t>Certified </a:t>
            </a:r>
            <a:r>
              <a:rPr lang="en-US" b="1" dirty="0" smtClean="0"/>
              <a:t>Scrum Master </a:t>
            </a:r>
            <a:r>
              <a:rPr lang="en-US" dirty="0" smtClean="0"/>
              <a:t>with experience on teams ranging from 2 to 20 people</a:t>
            </a:r>
          </a:p>
          <a:p>
            <a:r>
              <a:rPr lang="en-US" dirty="0" smtClean="0"/>
              <a:t>AWS Certified </a:t>
            </a:r>
            <a:r>
              <a:rPr lang="en-US" b="1" dirty="0" smtClean="0"/>
              <a:t>Solutions Architect </a:t>
            </a:r>
            <a:r>
              <a:rPr lang="en-US" dirty="0" smtClean="0"/>
              <a:t>with experience on a variety of systems from single app deployments to several multi-tenant apps in a single account</a:t>
            </a:r>
          </a:p>
          <a:p>
            <a:r>
              <a:rPr lang="en-US" dirty="0" smtClean="0"/>
              <a:t>Science Fiction TV fan, enjoy all Star Trek (except original series) but prefer </a:t>
            </a:r>
            <a:r>
              <a:rPr lang="en-US" dirty="0" err="1" smtClean="0"/>
              <a:t>Stargate</a:t>
            </a:r>
            <a:r>
              <a:rPr lang="en-US" dirty="0" smtClean="0"/>
              <a:t>: SG-1 &amp; Atlantis</a:t>
            </a:r>
          </a:p>
          <a:p>
            <a:r>
              <a:rPr lang="en-US" dirty="0" smtClean="0"/>
              <a:t>Enjoy MCU movies a lot!  #</a:t>
            </a:r>
            <a:r>
              <a:rPr lang="en-US" dirty="0" err="1" smtClean="0"/>
              <a:t>CaptainRogers</a:t>
            </a:r>
            <a:r>
              <a:rPr lang="en-US" dirty="0"/>
              <a:t/>
            </a:r>
            <a:br>
              <a:rPr lang="en-US" dirty="0"/>
            </a:b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(I haven’t seen Infinity Wars yet, so NO SPOILERS!!!)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4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Servers </a:t>
            </a:r>
            <a:r>
              <a:rPr lang="mr-IN" dirty="0" smtClean="0"/>
              <a:t>–</a:t>
            </a:r>
            <a:r>
              <a:rPr lang="en-US" dirty="0" smtClean="0"/>
              <a:t> New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AWS Elastic Cloud Compute (EC2) instances, environment scales as necessary based on load in the system</a:t>
            </a:r>
          </a:p>
          <a:p>
            <a:r>
              <a:rPr lang="en-US" dirty="0" smtClean="0"/>
              <a:t>Using AWS Elastic Beanstalk (EB), code deployments are rolling, with individual servers being pulled out of load balancer pool one at a time for updates before being placed back into the pool</a:t>
            </a:r>
          </a:p>
          <a:p>
            <a:r>
              <a:rPr lang="en-US" dirty="0" smtClean="0"/>
              <a:t>EB also monitors instance health and can terminate instances which are unhealthy after replacing them with new ones</a:t>
            </a:r>
          </a:p>
        </p:txBody>
      </p:sp>
    </p:spTree>
    <p:extLst>
      <p:ext uri="{BB962C8B-B14F-4D97-AF65-F5344CB8AC3E}">
        <p14:creationId xmlns:p14="http://schemas.microsoft.com/office/powerpoint/2010/main" val="103173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Servers </a:t>
            </a:r>
            <a:r>
              <a:rPr lang="mr-IN" dirty="0" smtClean="0"/>
              <a:t>–</a:t>
            </a:r>
            <a:r>
              <a:rPr lang="en-US" dirty="0" smtClean="0"/>
              <a:t> 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Switch from Elastic Beanstalk to Cloud Formation</a:t>
            </a:r>
          </a:p>
          <a:p>
            <a:pPr lvl="1"/>
            <a:r>
              <a:rPr lang="en-US" dirty="0" smtClean="0"/>
              <a:t>Provides more detailed control of process</a:t>
            </a:r>
          </a:p>
          <a:p>
            <a:r>
              <a:rPr lang="en-US" dirty="0" smtClean="0"/>
              <a:t>Modify deployment process to always create new instances, instead of “upgrading” instances currently in use</a:t>
            </a:r>
          </a:p>
          <a:p>
            <a:pPr lvl="1"/>
            <a:r>
              <a:rPr lang="en-US" dirty="0" smtClean="0"/>
              <a:t>Prevents system from developing “ghosts” based on areas of code which are not operating as efficiently as they should be</a:t>
            </a:r>
          </a:p>
        </p:txBody>
      </p:sp>
    </p:spTree>
    <p:extLst>
      <p:ext uri="{BB962C8B-B14F-4D97-AF65-F5344CB8AC3E}">
        <p14:creationId xmlns:p14="http://schemas.microsoft.com/office/powerpoint/2010/main" val="613073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729133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308601" y="482600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854199" y="2918236"/>
            <a:ext cx="1490134" cy="1466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19132" y="2918235"/>
            <a:ext cx="1490134" cy="1466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54199" y="4704702"/>
            <a:ext cx="1490134" cy="1466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6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731934" y="1456267"/>
            <a:ext cx="516467" cy="169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51601" y="1456266"/>
            <a:ext cx="1380066" cy="1693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308601" y="482600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729133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5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919134" y="482600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830736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75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19134" y="482600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830736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3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10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 - Legacy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Environment hosted on leased servers in shared datacenter.</a:t>
            </a:r>
          </a:p>
          <a:p>
            <a:r>
              <a:rPr lang="en-US" dirty="0"/>
              <a:t>Physical servers, which require significant time to on-board if new servers are necessary</a:t>
            </a:r>
          </a:p>
          <a:p>
            <a:r>
              <a:rPr lang="en-US" dirty="0"/>
              <a:t>Inconsistent backups, with minimal paths to restore in case of system </a:t>
            </a:r>
            <a:r>
              <a:rPr lang="en-US" dirty="0" smtClean="0"/>
              <a:t>failure</a:t>
            </a:r>
          </a:p>
          <a:p>
            <a:r>
              <a:rPr lang="en-US" dirty="0" smtClean="0"/>
              <a:t>Microsoft SQL system, which drove costs up due to licensing fees</a:t>
            </a:r>
          </a:p>
        </p:txBody>
      </p:sp>
    </p:spTree>
    <p:extLst>
      <p:ext uri="{BB962C8B-B14F-4D97-AF65-F5344CB8AC3E}">
        <p14:creationId xmlns:p14="http://schemas.microsoft.com/office/powerpoint/2010/main" val="40801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 </a:t>
            </a:r>
            <a:r>
              <a:rPr lang="mr-IN" dirty="0" smtClean="0"/>
              <a:t>–</a:t>
            </a:r>
            <a:r>
              <a:rPr lang="en-US" dirty="0" smtClean="0"/>
              <a:t> New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AWS Relational Database Service (RDS) and their “Aurora” database, based on MySQL technology with enhancements to improve speed &amp; efficiency in cloud environments</a:t>
            </a:r>
          </a:p>
          <a:p>
            <a:r>
              <a:rPr lang="en-US" dirty="0" smtClean="0"/>
              <a:t>Flexible instance sizing provides the ability to have different sizes for different environments and to easily change that size as necessary</a:t>
            </a:r>
          </a:p>
          <a:p>
            <a:r>
              <a:rPr lang="en-US" dirty="0" smtClean="0"/>
              <a:t>Built-in backup technology provides</a:t>
            </a:r>
          </a:p>
          <a:p>
            <a:pPr lvl="1"/>
            <a:r>
              <a:rPr lang="en-US" dirty="0" smtClean="0"/>
              <a:t>Every transaction for the last 24 hours</a:t>
            </a:r>
          </a:p>
          <a:p>
            <a:pPr lvl="1"/>
            <a:r>
              <a:rPr lang="en-US" dirty="0" smtClean="0"/>
              <a:t>Daily backups stored for a configurable length of time</a:t>
            </a:r>
          </a:p>
          <a:p>
            <a:pPr lvl="1"/>
            <a:r>
              <a:rPr lang="en-US" dirty="0" smtClean="0"/>
              <a:t>Hot-standby servers in a separate Availability Zone and/or Region</a:t>
            </a:r>
          </a:p>
        </p:txBody>
      </p:sp>
    </p:spTree>
    <p:extLst>
      <p:ext uri="{BB962C8B-B14F-4D97-AF65-F5344CB8AC3E}">
        <p14:creationId xmlns:p14="http://schemas.microsoft.com/office/powerpoint/2010/main" val="47660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 </a:t>
            </a:r>
            <a:r>
              <a:rPr lang="mr-IN" dirty="0" smtClean="0"/>
              <a:t>–</a:t>
            </a:r>
            <a:r>
              <a:rPr lang="en-US" dirty="0" smtClean="0"/>
              <a:t> 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Automated process to pull backups from Production into lower environments for debugging &amp; development purposes</a:t>
            </a:r>
          </a:p>
          <a:p>
            <a:pPr lvl="1"/>
            <a:r>
              <a:rPr lang="en-US" dirty="0" smtClean="0"/>
              <a:t>Including capability to scramble PII</a:t>
            </a:r>
          </a:p>
          <a:p>
            <a:r>
              <a:rPr lang="en-US" dirty="0" smtClean="0"/>
              <a:t>Additional research to “right-size” the database instances to their use based on observed metrics</a:t>
            </a:r>
          </a:p>
          <a:p>
            <a:r>
              <a:rPr lang="en-US" dirty="0" smtClean="0"/>
              <a:t>Modify Testing &amp; Development environments to use Aurora </a:t>
            </a:r>
            <a:r>
              <a:rPr lang="en-US" dirty="0" err="1" smtClean="0"/>
              <a:t>Serverless</a:t>
            </a:r>
            <a:r>
              <a:rPr lang="en-US" dirty="0" smtClean="0"/>
              <a:t> to minimize costs in less-used environments</a:t>
            </a:r>
          </a:p>
        </p:txBody>
      </p:sp>
    </p:spTree>
    <p:extLst>
      <p:ext uri="{BB962C8B-B14F-4D97-AF65-F5344CB8AC3E}">
        <p14:creationId xmlns:p14="http://schemas.microsoft.com/office/powerpoint/2010/main" val="76434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work for </a:t>
            </a:r>
            <a:r>
              <a:rPr lang="en-US" b="1" dirty="0" smtClean="0"/>
              <a:t>Smart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dirty="0" smtClean="0"/>
              <a:t>0</a:t>
            </a:r>
            <a:r>
              <a:rPr lang="en-US" dirty="0" smtClean="0"/>
              <a:t>+ Staff Members</a:t>
            </a:r>
          </a:p>
          <a:p>
            <a:r>
              <a:rPr lang="en-US" dirty="0" smtClean="0"/>
              <a:t>Primarily focus on Cincinnati and Dayton markets</a:t>
            </a:r>
          </a:p>
          <a:p>
            <a:r>
              <a:rPr lang="en-US" dirty="0" smtClean="0"/>
              <a:t>Currently have clients across the Eastern United States</a:t>
            </a:r>
          </a:p>
          <a:p>
            <a:r>
              <a:rPr lang="en-US" dirty="0" smtClean="0"/>
              <a:t>Focus on consistent, reliable delivery of software by using Agile Principles and close, active discussion with Product Owners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7" r="9314"/>
          <a:stretch/>
        </p:blipFill>
        <p:spPr>
          <a:xfrm>
            <a:off x="6101418" y="1825625"/>
            <a:ext cx="5524492" cy="4351338"/>
          </a:xfrm>
        </p:spPr>
      </p:pic>
    </p:spTree>
    <p:extLst>
      <p:ext uri="{BB962C8B-B14F-4D97-AF65-F5344CB8AC3E}">
        <p14:creationId xmlns:p14="http://schemas.microsoft.com/office/powerpoint/2010/main" val="166411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66728" y="491067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830736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4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66728" y="491067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830736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51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Storage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36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Storage - Legacy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Documents were stored on the web server</a:t>
            </a:r>
          </a:p>
          <a:p>
            <a:r>
              <a:rPr lang="en-US" dirty="0" smtClean="0"/>
              <a:t>No specific backup system in place</a:t>
            </a:r>
          </a:p>
          <a:p>
            <a:r>
              <a:rPr lang="en-US" dirty="0" smtClean="0"/>
              <a:t>Difficult to find documents for error report diagnosis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0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Storage </a:t>
            </a:r>
            <a:r>
              <a:rPr lang="mr-IN" dirty="0" smtClean="0"/>
              <a:t>–</a:t>
            </a:r>
            <a:r>
              <a:rPr lang="en-US" dirty="0" smtClean="0"/>
              <a:t> New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Documents are now stored in AWS Simple Storage Service (S3)</a:t>
            </a:r>
          </a:p>
          <a:p>
            <a:r>
              <a:rPr lang="en-US" dirty="0" smtClean="0"/>
              <a:t>Unified organizational structure provides ease of finding documents when necessary for error research</a:t>
            </a:r>
          </a:p>
          <a:p>
            <a:r>
              <a:rPr lang="en-US" dirty="0" smtClean="0"/>
              <a:t>AWS S3 provides built-in redundancy protections, promising </a:t>
            </a:r>
            <a:r>
              <a:rPr lang="mr-IN" dirty="0"/>
              <a:t>99.999999999</a:t>
            </a:r>
            <a:r>
              <a:rPr lang="mr-IN" dirty="0" smtClean="0"/>
              <a:t>%</a:t>
            </a:r>
            <a:r>
              <a:rPr lang="en-US" dirty="0" smtClean="0"/>
              <a:t> durability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53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428059" y="491067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669869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39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198522" y="491067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669869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32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198522" y="491067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669869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551335" y="3649134"/>
            <a:ext cx="1667932" cy="127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551335" y="3903133"/>
            <a:ext cx="1667932" cy="22013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131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814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</a:t>
            </a:r>
            <a:r>
              <a:rPr lang="mr-IN" dirty="0" smtClean="0"/>
              <a:t>–</a:t>
            </a:r>
            <a:r>
              <a:rPr lang="en-US" dirty="0" smtClean="0"/>
              <a:t> Legacy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testing environments</a:t>
            </a:r>
          </a:p>
          <a:p>
            <a:r>
              <a:rPr lang="en-US" dirty="0" smtClean="0"/>
              <a:t>Physical servers</a:t>
            </a:r>
          </a:p>
          <a:p>
            <a:r>
              <a:rPr lang="en-US" dirty="0" smtClean="0"/>
              <a:t>No scaling</a:t>
            </a:r>
          </a:p>
        </p:txBody>
      </p:sp>
    </p:spTree>
    <p:extLst>
      <p:ext uri="{BB962C8B-B14F-4D97-AF65-F5344CB8AC3E}">
        <p14:creationId xmlns:p14="http://schemas.microsoft.com/office/powerpoint/2010/main" val="203808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66601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2511705" y="4560425"/>
            <a:ext cx="3437681" cy="1076446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479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</p:bldLst>
      </p:timing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</a:t>
            </a:r>
            <a:r>
              <a:rPr lang="mr-IN" dirty="0" smtClean="0"/>
              <a:t>–</a:t>
            </a:r>
            <a:r>
              <a:rPr lang="en-US" dirty="0" smtClean="0"/>
              <a:t> New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application (6 total) has Sandbox, Staging, and Production environments</a:t>
            </a:r>
          </a:p>
          <a:p>
            <a:r>
              <a:rPr lang="en-US" dirty="0" smtClean="0"/>
              <a:t>Each production application is in it’s own VPC, with access restricted and monitored</a:t>
            </a:r>
          </a:p>
          <a:p>
            <a:r>
              <a:rPr lang="en-US" dirty="0" smtClean="0"/>
              <a:t>Creating environments for new applications is a documented process that can be completed by anyone with a basic understanding of AWS</a:t>
            </a:r>
          </a:p>
          <a:p>
            <a:r>
              <a:rPr lang="en-US" dirty="0" smtClean="0"/>
              <a:t>All environments scale web instances based on usage</a:t>
            </a:r>
          </a:p>
          <a:p>
            <a:r>
              <a:rPr lang="en-US" dirty="0" smtClean="0"/>
              <a:t>All infrastructure for an environment is right-sized to that environment’s needs and use-case</a:t>
            </a:r>
          </a:p>
        </p:txBody>
      </p:sp>
    </p:spTree>
    <p:extLst>
      <p:ext uri="{BB962C8B-B14F-4D97-AF65-F5344CB8AC3E}">
        <p14:creationId xmlns:p14="http://schemas.microsoft.com/office/powerpoint/2010/main" val="5681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83656" y="491067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830739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57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83656" y="491067"/>
            <a:ext cx="4529666" cy="135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830739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21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308601" y="482600"/>
            <a:ext cx="4792132" cy="12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729133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73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 &amp; Next Steps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44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 &amp; 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Separate general infrastructure</a:t>
            </a:r>
          </a:p>
          <a:p>
            <a:r>
              <a:rPr lang="en-US" dirty="0" smtClean="0"/>
              <a:t>Use Elastic Beanstalk for rapid prototyping and initial development, then use Cloud Formation for long-term implementation and Production use-cases</a:t>
            </a:r>
          </a:p>
          <a:p>
            <a:r>
              <a:rPr lang="en-US" dirty="0" smtClean="0"/>
              <a:t>Take advantage of AWS tools to minimize spend on non-critical portions of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90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00602" y="499534"/>
            <a:ext cx="4792132" cy="12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763001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92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00602" y="499534"/>
            <a:ext cx="4792132" cy="12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669864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058400" cy="615820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00602" y="499534"/>
            <a:ext cx="4792132" cy="12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669864" y="719668"/>
            <a:ext cx="465668" cy="1608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15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706834"/>
          </a:xfrm>
        </p:spPr>
        <p:txBody>
          <a:bodyPr>
            <a:normAutofit/>
          </a:bodyPr>
          <a:lstStyle/>
          <a:p>
            <a:endParaRPr lang="en-US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speakerdeck.com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krishatcher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/climbing-the-elastic-beanstalk </a:t>
            </a:r>
            <a:endParaRPr lang="en-US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linkedin.com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/in/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krishatcher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11531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Client &amp; Project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66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09867" cy="1325563"/>
          </a:xfrm>
        </p:spPr>
        <p:txBody>
          <a:bodyPr/>
          <a:lstStyle/>
          <a:p>
            <a:r>
              <a:rPr lang="en-US" dirty="0" smtClean="0"/>
              <a:t>Client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813869" cy="4351338"/>
          </a:xfrm>
        </p:spPr>
        <p:txBody>
          <a:bodyPr/>
          <a:lstStyle/>
          <a:p>
            <a:r>
              <a:rPr lang="en-US" dirty="0" smtClean="0"/>
              <a:t>Software as a Service company, specializing in</a:t>
            </a:r>
          </a:p>
          <a:p>
            <a:pPr lvl="1"/>
            <a:r>
              <a:rPr lang="en-US" dirty="0" smtClean="0"/>
              <a:t>Healthcare Case Management</a:t>
            </a:r>
          </a:p>
          <a:p>
            <a:pPr lvl="1"/>
            <a:r>
              <a:rPr lang="en-US" dirty="0" smtClean="0"/>
              <a:t>Assessments</a:t>
            </a:r>
          </a:p>
          <a:p>
            <a:pPr lvl="1"/>
            <a:r>
              <a:rPr lang="en-US" dirty="0" smtClean="0"/>
              <a:t>Reporting</a:t>
            </a:r>
          </a:p>
          <a:p>
            <a:r>
              <a:rPr lang="en-US" dirty="0" smtClean="0"/>
              <a:t>Primary clients </a:t>
            </a:r>
          </a:p>
          <a:p>
            <a:pPr lvl="1"/>
            <a:r>
              <a:rPr lang="en-US" dirty="0" smtClean="0"/>
              <a:t>Government Agencies</a:t>
            </a:r>
          </a:p>
          <a:p>
            <a:pPr lvl="1"/>
            <a:r>
              <a:rPr lang="en-US" dirty="0" smtClean="0"/>
              <a:t>Managed Care Organizations</a:t>
            </a:r>
          </a:p>
          <a:p>
            <a:pPr lvl="1"/>
            <a:r>
              <a:rPr lang="en-US" dirty="0" smtClean="0"/>
              <a:t>Case Management Agencies</a:t>
            </a:r>
          </a:p>
        </p:txBody>
      </p:sp>
    </p:spTree>
    <p:extLst>
      <p:ext uri="{BB962C8B-B14F-4D97-AF65-F5344CB8AC3E}">
        <p14:creationId xmlns:p14="http://schemas.microsoft.com/office/powerpoint/2010/main" val="108017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Rewrite legacy case management and assessment application from scratch</a:t>
            </a:r>
          </a:p>
          <a:p>
            <a:r>
              <a:rPr lang="en-US" dirty="0" smtClean="0"/>
              <a:t>Support expanded assessment capabilities in new system</a:t>
            </a:r>
          </a:p>
          <a:p>
            <a:r>
              <a:rPr lang="en-US" dirty="0" smtClean="0"/>
              <a:t>Migrate users and content from legacy application to new application with </a:t>
            </a:r>
            <a:r>
              <a:rPr lang="en-US" dirty="0" smtClean="0"/>
              <a:t>minimal </a:t>
            </a:r>
            <a:r>
              <a:rPr lang="en-US" dirty="0" smtClean="0"/>
              <a:t>downtime</a:t>
            </a:r>
          </a:p>
          <a:p>
            <a:r>
              <a:rPr lang="en-US" dirty="0" smtClean="0"/>
              <a:t>Make use of modern infrastructure technologies for new platform in order to support cost-savings through scalability and flexibility</a:t>
            </a:r>
          </a:p>
        </p:txBody>
      </p:sp>
    </p:spTree>
    <p:extLst>
      <p:ext uri="{BB962C8B-B14F-4D97-AF65-F5344CB8AC3E}">
        <p14:creationId xmlns:p14="http://schemas.microsoft.com/office/powerpoint/2010/main" val="83150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Client faced significant financial pressure and reduced their internal development staff, moving their support development to a sub-contracting development firm.</a:t>
            </a:r>
          </a:p>
          <a:p>
            <a:r>
              <a:rPr lang="en-US" dirty="0" smtClean="0"/>
              <a:t>After using that firm for several years, the Client became unable to meet timelines promised to clients and had significant problems communicating with the firm’s development team.</a:t>
            </a:r>
          </a:p>
          <a:p>
            <a:r>
              <a:rPr lang="en-US" dirty="0" smtClean="0"/>
              <a:t>These and other problems drove the Client to look for a new partner in their efforts to complete work for their clients.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088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Client approached Smart Data about the possibility of assisting with their development efforts in the Fall of 2016.</a:t>
            </a:r>
          </a:p>
          <a:p>
            <a:r>
              <a:rPr lang="en-US" dirty="0" smtClean="0"/>
              <a:t>Smart Data assembled a team dedicated to the Client and began working to understand the scope of the project.</a:t>
            </a:r>
            <a:endParaRPr lang="en-US" dirty="0"/>
          </a:p>
          <a:p>
            <a:r>
              <a:rPr lang="en-US" dirty="0" smtClean="0"/>
              <a:t>The Client &amp; Smart Data faced significant problems while attempting to move development work (including source code and infrastructure resources) from the previous firm </a:t>
            </a:r>
            <a:r>
              <a:rPr lang="en-US" dirty="0"/>
              <a:t>t</a:t>
            </a:r>
            <a:r>
              <a:rPr lang="en-US" dirty="0" smtClean="0"/>
              <a:t>o Smart Data.</a:t>
            </a:r>
          </a:p>
        </p:txBody>
      </p:sp>
    </p:spTree>
    <p:extLst>
      <p:ext uri="{BB962C8B-B14F-4D97-AF65-F5344CB8AC3E}">
        <p14:creationId xmlns:p14="http://schemas.microsoft.com/office/powerpoint/2010/main" val="129154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6351</TotalTime>
  <Words>1499</Words>
  <Application>Microsoft Macintosh PowerPoint</Application>
  <PresentationFormat>Widescreen</PresentationFormat>
  <Paragraphs>182</Paragraphs>
  <Slides>49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Arial</vt:lpstr>
      <vt:lpstr>Calibri</vt:lpstr>
      <vt:lpstr>Calibri Light</vt:lpstr>
      <vt:lpstr>Gilroy</vt:lpstr>
      <vt:lpstr>Mangal</vt:lpstr>
      <vt:lpstr>Office Theme</vt:lpstr>
      <vt:lpstr>Climbing the (Elastic) Beanstalk</vt:lpstr>
      <vt:lpstr>My Name Is Kris Hatcher</vt:lpstr>
      <vt:lpstr>I work for Smart Data</vt:lpstr>
      <vt:lpstr>PowerPoint Presentation</vt:lpstr>
      <vt:lpstr>The Client &amp; Project</vt:lpstr>
      <vt:lpstr>Client</vt:lpstr>
      <vt:lpstr>Project</vt:lpstr>
      <vt:lpstr>Back Story</vt:lpstr>
      <vt:lpstr>Back Story</vt:lpstr>
      <vt:lpstr>Initial Infrastructure</vt:lpstr>
      <vt:lpstr>Security Concerns</vt:lpstr>
      <vt:lpstr>Amazon Web Services</vt:lpstr>
      <vt:lpstr>PowerPoint Presentation</vt:lpstr>
      <vt:lpstr>Regions &amp; Availability Zones</vt:lpstr>
      <vt:lpstr>Regions &amp; Availability Zones</vt:lpstr>
      <vt:lpstr>Glossary</vt:lpstr>
      <vt:lpstr>PowerPoint Presentation</vt:lpstr>
      <vt:lpstr>Web Servers</vt:lpstr>
      <vt:lpstr>Web Servers - Legacy</vt:lpstr>
      <vt:lpstr>Web Servers – New System</vt:lpstr>
      <vt:lpstr>Web Servers – Next Steps</vt:lpstr>
      <vt:lpstr>PowerPoint Presentation</vt:lpstr>
      <vt:lpstr>PowerPoint Presentation</vt:lpstr>
      <vt:lpstr>PowerPoint Presentation</vt:lpstr>
      <vt:lpstr>PowerPoint Presentation</vt:lpstr>
      <vt:lpstr>Databases</vt:lpstr>
      <vt:lpstr>Databases - Legacy</vt:lpstr>
      <vt:lpstr>Databases – New System</vt:lpstr>
      <vt:lpstr>Databases – Next Steps</vt:lpstr>
      <vt:lpstr>PowerPoint Presentation</vt:lpstr>
      <vt:lpstr>PowerPoint Presentation</vt:lpstr>
      <vt:lpstr>Document Storage</vt:lpstr>
      <vt:lpstr>Document Storage - Legacy</vt:lpstr>
      <vt:lpstr>Document Storage – New System</vt:lpstr>
      <vt:lpstr>PowerPoint Presentation</vt:lpstr>
      <vt:lpstr>PowerPoint Presentation</vt:lpstr>
      <vt:lpstr>PowerPoint Presentation</vt:lpstr>
      <vt:lpstr>Infrastructure</vt:lpstr>
      <vt:lpstr>Infrastructure – Legacy</vt:lpstr>
      <vt:lpstr>Infrastructure – New System</vt:lpstr>
      <vt:lpstr>PowerPoint Presentation</vt:lpstr>
      <vt:lpstr>PowerPoint Presentation</vt:lpstr>
      <vt:lpstr>PowerPoint Presentation</vt:lpstr>
      <vt:lpstr>Lessons Learned &amp; Next Steps</vt:lpstr>
      <vt:lpstr>Lessons Learned &amp; Next Steps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Climbing the (Elastic) Beanstalk</dc:title>
  <dc:creator>Kris Hatcher</dc:creator>
  <cp:lastModifiedBy>Kris Hatcher</cp:lastModifiedBy>
  <cp:revision>54</cp:revision>
  <cp:lastPrinted>2018-04-18T13:15:51Z</cp:lastPrinted>
  <dcterms:created xsi:type="dcterms:W3CDTF">2018-04-06T13:31:49Z</dcterms:created>
  <dcterms:modified xsi:type="dcterms:W3CDTF">2018-05-04T11:44:39Z</dcterms:modified>
</cp:coreProperties>
</file>

<file path=docProps/thumbnail.jpeg>
</file>